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360" r:id="rId3"/>
    <p:sldId id="347" r:id="rId4"/>
    <p:sldId id="348" r:id="rId5"/>
    <p:sldId id="362" r:id="rId6"/>
    <p:sldId id="346" r:id="rId7"/>
    <p:sldId id="334" r:id="rId8"/>
  </p:sldIdLst>
  <p:sldSz cx="10693400" cy="7562850"/>
  <p:notesSz cx="9874250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62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катерина" initials="Е" lastIdx="43" clrIdx="0"/>
  <p:cmAuthor id="1" name="Агеева Дарья А." initials="АДА" lastIdx="20" clrIdx="1">
    <p:extLst/>
  </p:cmAuthor>
  <p:cmAuthor id="2" name="User" initials="U" lastIdx="69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B3305"/>
    <a:srgbClr val="7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33" autoAdjust="0"/>
  </p:normalViewPr>
  <p:slideViewPr>
    <p:cSldViewPr>
      <p:cViewPr>
        <p:scale>
          <a:sx n="80" d="100"/>
          <a:sy n="80" d="100"/>
        </p:scale>
        <p:origin x="-276" y="-228"/>
      </p:cViewPr>
      <p:guideLst>
        <p:guide orient="horz" pos="2862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21CB54-DEDA-46B8-90B2-B9B1A389CA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8264F4-3F85-437D-9F9F-0D8852C40AD6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ПЛАНОВЫЕ ПРОВЕРКИ</a:t>
          </a:r>
          <a:endParaRPr lang="ru-RU" dirty="0"/>
        </a:p>
      </dgm:t>
    </dgm:pt>
    <dgm:pt modelId="{C3BEC249-659A-4933-9FBE-2860C199F470}" type="parTrans" cxnId="{2458964A-D490-4275-94EF-996FBB3CAFE6}">
      <dgm:prSet/>
      <dgm:spPr/>
      <dgm:t>
        <a:bodyPr/>
        <a:lstStyle/>
        <a:p>
          <a:endParaRPr lang="ru-RU"/>
        </a:p>
      </dgm:t>
    </dgm:pt>
    <dgm:pt modelId="{A7100409-B574-4519-AA3F-9E5278529A8B}" type="sibTrans" cxnId="{2458964A-D490-4275-94EF-996FBB3CAFE6}">
      <dgm:prSet/>
      <dgm:spPr/>
      <dgm:t>
        <a:bodyPr/>
        <a:lstStyle/>
        <a:p>
          <a:endParaRPr lang="ru-RU"/>
        </a:p>
      </dgm:t>
    </dgm:pt>
    <dgm:pt modelId="{0466D3B1-9436-4A50-B15E-64AF769FAD7A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ВНЕПЛАНОВЫЕ ПРОВЕРКИ</a:t>
          </a:r>
          <a:endParaRPr lang="ru-RU" dirty="0"/>
        </a:p>
      </dgm:t>
    </dgm:pt>
    <dgm:pt modelId="{293ACBB3-2477-4C13-8166-99D3F1BDBDA7}" type="parTrans" cxnId="{5A6EBEEE-5CA1-4DA6-99DE-546E410D15F2}">
      <dgm:prSet/>
      <dgm:spPr/>
      <dgm:t>
        <a:bodyPr/>
        <a:lstStyle/>
        <a:p>
          <a:endParaRPr lang="ru-RU"/>
        </a:p>
      </dgm:t>
    </dgm:pt>
    <dgm:pt modelId="{6805EE33-DB9E-491E-9732-9F44D5EADE63}" type="sibTrans" cxnId="{5A6EBEEE-5CA1-4DA6-99DE-546E410D15F2}">
      <dgm:prSet/>
      <dgm:spPr/>
      <dgm:t>
        <a:bodyPr/>
        <a:lstStyle/>
        <a:p>
          <a:endParaRPr lang="ru-RU"/>
        </a:p>
      </dgm:t>
    </dgm:pt>
    <dgm:pt modelId="{B1F3696E-4BC0-4756-AE4D-6D67E8292906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поставщиков пищевой продукции  - 34 ;</a:t>
          </a:r>
          <a:endParaRPr lang="ru-RU" b="1" dirty="0"/>
        </a:p>
      </dgm:t>
    </dgm:pt>
    <dgm:pt modelId="{7CD6990C-FBBE-4042-98D9-9DDEAAB42528}" type="parTrans" cxnId="{BF06B764-03A9-401C-97C1-7F2BF2A55860}">
      <dgm:prSet/>
      <dgm:spPr/>
      <dgm:t>
        <a:bodyPr/>
        <a:lstStyle/>
        <a:p>
          <a:endParaRPr lang="ru-RU"/>
        </a:p>
      </dgm:t>
    </dgm:pt>
    <dgm:pt modelId="{2B6BEB75-A914-4B37-8FF8-DDEC99DD2C1A}" type="sibTrans" cxnId="{BF06B764-03A9-401C-97C1-7F2BF2A55860}">
      <dgm:prSet/>
      <dgm:spPr/>
      <dgm:t>
        <a:bodyPr/>
        <a:lstStyle/>
        <a:p>
          <a:endParaRPr lang="ru-RU"/>
        </a:p>
      </dgm:t>
    </dgm:pt>
    <dgm:pt modelId="{4EA2113A-32C6-46D5-A552-32E1A2E1F498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lt1"/>
              </a:solidFill>
              <a:latin typeface="Arial" pitchFamily="34" charset="0"/>
              <a:cs typeface="Arial" pitchFamily="34" charset="0"/>
            </a:rPr>
            <a:t>ПРОФИЛАКТИЧЕСКИЕ ВИЗИТЫ</a:t>
          </a:r>
          <a:endParaRPr lang="ru-RU" dirty="0"/>
        </a:p>
      </dgm:t>
    </dgm:pt>
    <dgm:pt modelId="{42D26D40-E7AF-4C02-B9F8-5AE5FEEFA19A}" type="parTrans" cxnId="{F8280339-BB2C-484B-B081-879994E3CE67}">
      <dgm:prSet/>
      <dgm:spPr/>
      <dgm:t>
        <a:bodyPr/>
        <a:lstStyle/>
        <a:p>
          <a:endParaRPr lang="ru-RU"/>
        </a:p>
      </dgm:t>
    </dgm:pt>
    <dgm:pt modelId="{BD35AFED-CCB2-4760-8282-8F78298B983B}" type="sibTrans" cxnId="{F8280339-BB2C-484B-B081-879994E3CE67}">
      <dgm:prSet/>
      <dgm:spPr/>
      <dgm:t>
        <a:bodyPr/>
        <a:lstStyle/>
        <a:p>
          <a:endParaRPr lang="ru-RU"/>
        </a:p>
      </dgm:t>
    </dgm:pt>
    <dgm:pt modelId="{EEDBD823-9425-467C-92EC-B365B8E9DE32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поставщики пищевой продукции - 6</a:t>
          </a:r>
          <a:endParaRPr lang="ru-RU" b="1" dirty="0"/>
        </a:p>
      </dgm:t>
    </dgm:pt>
    <dgm:pt modelId="{C9786042-9183-43E6-B73E-A9CADDD1EDA8}" type="parTrans" cxnId="{18BC6CA2-518F-4E27-8457-F1D27B34D98B}">
      <dgm:prSet/>
      <dgm:spPr/>
      <dgm:t>
        <a:bodyPr/>
        <a:lstStyle/>
        <a:p>
          <a:endParaRPr lang="ru-RU"/>
        </a:p>
      </dgm:t>
    </dgm:pt>
    <dgm:pt modelId="{DE8DC94B-4D12-49DB-9684-E6D8DDA5A75F}" type="sibTrans" cxnId="{18BC6CA2-518F-4E27-8457-F1D27B34D98B}">
      <dgm:prSet/>
      <dgm:spPr/>
      <dgm:t>
        <a:bodyPr/>
        <a:lstStyle/>
        <a:p>
          <a:endParaRPr lang="ru-RU"/>
        </a:p>
      </dgm:t>
    </dgm:pt>
    <dgm:pt modelId="{E3758FC2-E903-4924-BBC3-2EC46F5DD7E5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операторов (организаторов) питания  - 12;</a:t>
          </a:r>
          <a:endParaRPr lang="ru-RU" b="1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53319B90-8AD2-4FD9-A977-322AD7F4A855}" type="parTrans" cxnId="{26DC9DC4-8D5B-443B-89EE-D2C02B82DB35}">
      <dgm:prSet/>
      <dgm:spPr/>
      <dgm:t>
        <a:bodyPr/>
        <a:lstStyle/>
        <a:p>
          <a:endParaRPr lang="ru-RU"/>
        </a:p>
      </dgm:t>
    </dgm:pt>
    <dgm:pt modelId="{C510C797-C046-403C-BEDF-662935393205}" type="sibTrans" cxnId="{26DC9DC4-8D5B-443B-89EE-D2C02B82DB35}">
      <dgm:prSet/>
      <dgm:spPr/>
      <dgm:t>
        <a:bodyPr/>
        <a:lstStyle/>
        <a:p>
          <a:endParaRPr lang="ru-RU"/>
        </a:p>
      </dgm:t>
    </dgm:pt>
    <dgm:pt modelId="{C9C0C4E3-6C1A-40C1-B42E-5A7FB02625A2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комбинатов питания - 2 ;</a:t>
          </a:r>
          <a:endParaRPr lang="ru-RU" b="1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A966A9DB-54C7-4BF5-8A4C-2785459DAB20}" type="parTrans" cxnId="{9EE36CB7-AC4C-4613-AA19-1F717B18FB6A}">
      <dgm:prSet/>
      <dgm:spPr/>
      <dgm:t>
        <a:bodyPr/>
        <a:lstStyle/>
        <a:p>
          <a:endParaRPr lang="ru-RU"/>
        </a:p>
      </dgm:t>
    </dgm:pt>
    <dgm:pt modelId="{CF8D63D4-588F-479E-AA51-94C4F38A5513}" type="sibTrans" cxnId="{9EE36CB7-AC4C-4613-AA19-1F717B18FB6A}">
      <dgm:prSet/>
      <dgm:spPr/>
      <dgm:t>
        <a:bodyPr/>
        <a:lstStyle/>
        <a:p>
          <a:endParaRPr lang="ru-RU"/>
        </a:p>
      </dgm:t>
    </dgm:pt>
    <dgm:pt modelId="{4ACD9B90-1963-4BC1-A910-756B23676703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школ - 1050</a:t>
          </a:r>
          <a:endParaRPr lang="ru-RU" b="1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9C0A3C7A-645B-47B4-B73A-EBA94197A6F6}" type="parTrans" cxnId="{A10C0477-BA68-4663-A188-1CA0C63A1FDE}">
      <dgm:prSet/>
      <dgm:spPr/>
      <dgm:t>
        <a:bodyPr/>
        <a:lstStyle/>
        <a:p>
          <a:endParaRPr lang="ru-RU"/>
        </a:p>
      </dgm:t>
    </dgm:pt>
    <dgm:pt modelId="{AC9D6F52-6B39-42CC-9305-8AFB2EF21507}" type="sibTrans" cxnId="{A10C0477-BA68-4663-A188-1CA0C63A1FDE}">
      <dgm:prSet/>
      <dgm:spPr/>
      <dgm:t>
        <a:bodyPr/>
        <a:lstStyle/>
        <a:p>
          <a:endParaRPr lang="ru-RU"/>
        </a:p>
      </dgm:t>
    </dgm:pt>
    <dgm:pt modelId="{F163F6C6-17B9-4438-9F53-C4C424EB2855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комбинаты  питания - 11</a:t>
          </a:r>
          <a:endParaRPr lang="ru-RU" b="1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4FB343AF-67C8-4AB2-8C6C-F24A410A1E79}" type="parTrans" cxnId="{7F4ECD8C-7FE0-4759-AF93-82508789A3DF}">
      <dgm:prSet/>
      <dgm:spPr/>
      <dgm:t>
        <a:bodyPr/>
        <a:lstStyle/>
        <a:p>
          <a:endParaRPr lang="ru-RU"/>
        </a:p>
      </dgm:t>
    </dgm:pt>
    <dgm:pt modelId="{A9FE93A7-1224-40DD-9915-746236EA6C19}" type="sibTrans" cxnId="{7F4ECD8C-7FE0-4759-AF93-82508789A3DF}">
      <dgm:prSet/>
      <dgm:spPr/>
      <dgm:t>
        <a:bodyPr/>
        <a:lstStyle/>
        <a:p>
          <a:endParaRPr lang="ru-RU"/>
        </a:p>
      </dgm:t>
    </dgm:pt>
    <dgm:pt modelId="{E52FC8EF-2126-4950-ACFE-919DAC19FDFC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школы - 634 </a:t>
          </a:r>
          <a:endParaRPr lang="ru-RU" b="1" dirty="0">
            <a:solidFill>
              <a:schemeClr val="accent1">
                <a:lumMod val="50000"/>
              </a:schemeClr>
            </a:solidFill>
          </a:endParaRPr>
        </a:p>
      </dgm:t>
    </dgm:pt>
    <dgm:pt modelId="{844CE65E-FE1A-4F17-A2BA-020962E1A6A7}" type="parTrans" cxnId="{B8D696D2-3B2A-4170-991D-8745F8FB8766}">
      <dgm:prSet/>
      <dgm:spPr/>
      <dgm:t>
        <a:bodyPr/>
        <a:lstStyle/>
        <a:p>
          <a:endParaRPr lang="ru-RU"/>
        </a:p>
      </dgm:t>
    </dgm:pt>
    <dgm:pt modelId="{3BFA1C23-6B15-49BE-BDD8-2DE309D8EAD1}" type="sibTrans" cxnId="{B8D696D2-3B2A-4170-991D-8745F8FB8766}">
      <dgm:prSet/>
      <dgm:spPr/>
      <dgm:t>
        <a:bodyPr/>
        <a:lstStyle/>
        <a:p>
          <a:endParaRPr lang="ru-RU"/>
        </a:p>
      </dgm:t>
    </dgm:pt>
    <dgm:pt modelId="{26C6A831-F8F7-40A1-8F58-708EA5191BB9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школ - 35</a:t>
          </a:r>
        </a:p>
      </dgm:t>
    </dgm:pt>
    <dgm:pt modelId="{DEE6DC83-C498-4FF1-A6FA-A21E007B69C7}" type="sibTrans" cxnId="{D73964AB-DBAA-4B4E-9975-F3EAC4663931}">
      <dgm:prSet/>
      <dgm:spPr/>
      <dgm:t>
        <a:bodyPr/>
        <a:lstStyle/>
        <a:p>
          <a:endParaRPr lang="ru-RU"/>
        </a:p>
      </dgm:t>
    </dgm:pt>
    <dgm:pt modelId="{DC045361-91BA-425C-AC35-699021AE3666}" type="parTrans" cxnId="{D73964AB-DBAA-4B4E-9975-F3EAC4663931}">
      <dgm:prSet/>
      <dgm:spPr/>
      <dgm:t>
        <a:bodyPr/>
        <a:lstStyle/>
        <a:p>
          <a:endParaRPr lang="ru-RU"/>
        </a:p>
      </dgm:t>
    </dgm:pt>
    <dgm:pt modelId="{40C6ED24-4733-4FF8-9BC4-53C7954132F8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операторов (организаторов) питания - 9</a:t>
          </a:r>
          <a:endParaRPr lang="ru-RU" sz="1600" b="1" dirty="0"/>
        </a:p>
      </dgm:t>
    </dgm:pt>
    <dgm:pt modelId="{94AC965A-708E-40F8-8476-7B8EECD7130D}" type="sibTrans" cxnId="{006D0F25-86D8-419A-902F-7815C4B2F55E}">
      <dgm:prSet/>
      <dgm:spPr/>
      <dgm:t>
        <a:bodyPr/>
        <a:lstStyle/>
        <a:p>
          <a:endParaRPr lang="ru-RU"/>
        </a:p>
      </dgm:t>
    </dgm:pt>
    <dgm:pt modelId="{0FB66769-D7DA-44C5-BF12-50EC2AB633AB}" type="parTrans" cxnId="{006D0F25-86D8-419A-902F-7815C4B2F55E}">
      <dgm:prSet/>
      <dgm:spPr/>
      <dgm:t>
        <a:bodyPr/>
        <a:lstStyle/>
        <a:p>
          <a:endParaRPr lang="ru-RU"/>
        </a:p>
      </dgm:t>
    </dgm:pt>
    <dgm:pt modelId="{0688CB5F-2F2D-44CE-B67E-94191A3FBE93}" type="pres">
      <dgm:prSet presAssocID="{2621CB54-DEDA-46B8-90B2-B9B1A389CA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8F4BFE-FFDF-49E1-920E-5B19B7DB4B35}" type="pres">
      <dgm:prSet presAssocID="{8C8264F4-3F85-437D-9F9F-0D8852C40AD6}" presName="composite" presStyleCnt="0"/>
      <dgm:spPr/>
    </dgm:pt>
    <dgm:pt modelId="{53216567-3E6A-47A1-B80F-23EBD1B19429}" type="pres">
      <dgm:prSet presAssocID="{8C8264F4-3F85-437D-9F9F-0D8852C40AD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DD996-B401-4551-A507-BD8F8552F8CE}" type="pres">
      <dgm:prSet presAssocID="{8C8264F4-3F85-437D-9F9F-0D8852C40AD6}" presName="desTx" presStyleLbl="alignAccFollowNode1" presStyleIdx="0" presStyleCnt="3" custScaleX="134989" custScaleY="76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8651F-8DD0-4600-92DA-E81B61867A61}" type="pres">
      <dgm:prSet presAssocID="{A7100409-B574-4519-AA3F-9E5278529A8B}" presName="space" presStyleCnt="0"/>
      <dgm:spPr/>
    </dgm:pt>
    <dgm:pt modelId="{DF2CB95D-57D0-4E68-B8BF-017D219468D6}" type="pres">
      <dgm:prSet presAssocID="{0466D3B1-9436-4A50-B15E-64AF769FAD7A}" presName="composite" presStyleCnt="0"/>
      <dgm:spPr/>
    </dgm:pt>
    <dgm:pt modelId="{2CB50E86-2A96-4E19-BD2F-26FFB1D9B6BA}" type="pres">
      <dgm:prSet presAssocID="{0466D3B1-9436-4A50-B15E-64AF769FAD7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7E5CB-ECE4-4E92-A6F4-CDF0FAD89DE7}" type="pres">
      <dgm:prSet presAssocID="{0466D3B1-9436-4A50-B15E-64AF769FAD7A}" presName="desTx" presStyleLbl="alignAccFollowNode1" presStyleIdx="1" presStyleCnt="3" custScaleX="119634" custScaleY="83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64A09-1C83-45C8-98A6-22303EBF6086}" type="pres">
      <dgm:prSet presAssocID="{6805EE33-DB9E-491E-9732-9F44D5EADE63}" presName="space" presStyleCnt="0"/>
      <dgm:spPr/>
    </dgm:pt>
    <dgm:pt modelId="{DCB04F46-EC23-4382-862C-F50F5E76F8F2}" type="pres">
      <dgm:prSet presAssocID="{4EA2113A-32C6-46D5-A552-32E1A2E1F498}" presName="composite" presStyleCnt="0"/>
      <dgm:spPr/>
    </dgm:pt>
    <dgm:pt modelId="{1FA98153-AB74-4C4A-8D05-092443810515}" type="pres">
      <dgm:prSet presAssocID="{4EA2113A-32C6-46D5-A552-32E1A2E1F49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51C1A-03CE-4EE0-B9CF-3143D788AF73}" type="pres">
      <dgm:prSet presAssocID="{4EA2113A-32C6-46D5-A552-32E1A2E1F498}" presName="desTx" presStyleLbl="alignAccFollowNode1" presStyleIdx="2" presStyleCnt="3" custScaleX="136748" custScaleY="76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58964A-D490-4275-94EF-996FBB3CAFE6}" srcId="{2621CB54-DEDA-46B8-90B2-B9B1A389CAC1}" destId="{8C8264F4-3F85-437D-9F9F-0D8852C40AD6}" srcOrd="0" destOrd="0" parTransId="{C3BEC249-659A-4933-9FBE-2860C199F470}" sibTransId="{A7100409-B574-4519-AA3F-9E5278529A8B}"/>
    <dgm:cxn modelId="{9EE36CB7-AC4C-4613-AA19-1F717B18FB6A}" srcId="{0466D3B1-9436-4A50-B15E-64AF769FAD7A}" destId="{C9C0C4E3-6C1A-40C1-B42E-5A7FB02625A2}" srcOrd="2" destOrd="0" parTransId="{A966A9DB-54C7-4BF5-8A4C-2785459DAB20}" sibTransId="{CF8D63D4-588F-479E-AA51-94C4F38A5513}"/>
    <dgm:cxn modelId="{43FB0474-A542-4DE1-9F7B-E91F801B8F55}" type="presOf" srcId="{4ACD9B90-1963-4BC1-A910-756B23676703}" destId="{E457E5CB-ECE4-4E92-A6F4-CDF0FAD89DE7}" srcOrd="0" destOrd="3" presId="urn:microsoft.com/office/officeart/2005/8/layout/hList1"/>
    <dgm:cxn modelId="{44AE7664-A5BA-43C9-8703-755603F63D0F}" type="presOf" srcId="{26C6A831-F8F7-40A1-8F58-708EA5191BB9}" destId="{A48DD996-B401-4551-A507-BD8F8552F8CE}" srcOrd="0" destOrd="1" presId="urn:microsoft.com/office/officeart/2005/8/layout/hList1"/>
    <dgm:cxn modelId="{18BC6CA2-518F-4E27-8457-F1D27B34D98B}" srcId="{4EA2113A-32C6-46D5-A552-32E1A2E1F498}" destId="{EEDBD823-9425-467C-92EC-B365B8E9DE32}" srcOrd="0" destOrd="0" parTransId="{C9786042-9183-43E6-B73E-A9CADDD1EDA8}" sibTransId="{DE8DC94B-4D12-49DB-9684-E6D8DDA5A75F}"/>
    <dgm:cxn modelId="{7F4ECD8C-7FE0-4759-AF93-82508789A3DF}" srcId="{4EA2113A-32C6-46D5-A552-32E1A2E1F498}" destId="{F163F6C6-17B9-4438-9F53-C4C424EB2855}" srcOrd="1" destOrd="0" parTransId="{4FB343AF-67C8-4AB2-8C6C-F24A410A1E79}" sibTransId="{A9FE93A7-1224-40DD-9915-746236EA6C19}"/>
    <dgm:cxn modelId="{2557D195-1152-4944-881F-E51251BF867E}" type="presOf" srcId="{40C6ED24-4733-4FF8-9BC4-53C7954132F8}" destId="{A48DD996-B401-4551-A507-BD8F8552F8CE}" srcOrd="0" destOrd="0" presId="urn:microsoft.com/office/officeart/2005/8/layout/hList1"/>
    <dgm:cxn modelId="{BF06B764-03A9-401C-97C1-7F2BF2A55860}" srcId="{0466D3B1-9436-4A50-B15E-64AF769FAD7A}" destId="{B1F3696E-4BC0-4756-AE4D-6D67E8292906}" srcOrd="0" destOrd="0" parTransId="{7CD6990C-FBBE-4042-98D9-9DDEAAB42528}" sibTransId="{2B6BEB75-A914-4B37-8FF8-DDEC99DD2C1A}"/>
    <dgm:cxn modelId="{67EAE3F7-40CB-43FD-9A5E-B1AE2ADB2893}" type="presOf" srcId="{0466D3B1-9436-4A50-B15E-64AF769FAD7A}" destId="{2CB50E86-2A96-4E19-BD2F-26FFB1D9B6BA}" srcOrd="0" destOrd="0" presId="urn:microsoft.com/office/officeart/2005/8/layout/hList1"/>
    <dgm:cxn modelId="{0B790265-3D71-475E-9ED1-DC16052756D9}" type="presOf" srcId="{B1F3696E-4BC0-4756-AE4D-6D67E8292906}" destId="{E457E5CB-ECE4-4E92-A6F4-CDF0FAD89DE7}" srcOrd="0" destOrd="0" presId="urn:microsoft.com/office/officeart/2005/8/layout/hList1"/>
    <dgm:cxn modelId="{006D0F25-86D8-419A-902F-7815C4B2F55E}" srcId="{8C8264F4-3F85-437D-9F9F-0D8852C40AD6}" destId="{40C6ED24-4733-4FF8-9BC4-53C7954132F8}" srcOrd="0" destOrd="0" parTransId="{0FB66769-D7DA-44C5-BF12-50EC2AB633AB}" sibTransId="{94AC965A-708E-40F8-8476-7B8EECD7130D}"/>
    <dgm:cxn modelId="{723268E6-1E44-4090-BEC5-9CF751794A84}" type="presOf" srcId="{EEDBD823-9425-467C-92EC-B365B8E9DE32}" destId="{10951C1A-03CE-4EE0-B9CF-3143D788AF73}" srcOrd="0" destOrd="0" presId="urn:microsoft.com/office/officeart/2005/8/layout/hList1"/>
    <dgm:cxn modelId="{331F5226-93FD-4BFC-93EA-6B98344912BF}" type="presOf" srcId="{F163F6C6-17B9-4438-9F53-C4C424EB2855}" destId="{10951C1A-03CE-4EE0-B9CF-3143D788AF73}" srcOrd="0" destOrd="1" presId="urn:microsoft.com/office/officeart/2005/8/layout/hList1"/>
    <dgm:cxn modelId="{B8D696D2-3B2A-4170-991D-8745F8FB8766}" srcId="{4EA2113A-32C6-46D5-A552-32E1A2E1F498}" destId="{E52FC8EF-2126-4950-ACFE-919DAC19FDFC}" srcOrd="2" destOrd="0" parTransId="{844CE65E-FE1A-4F17-A2BA-020962E1A6A7}" sibTransId="{3BFA1C23-6B15-49BE-BDD8-2DE309D8EAD1}"/>
    <dgm:cxn modelId="{F8280339-BB2C-484B-B081-879994E3CE67}" srcId="{2621CB54-DEDA-46B8-90B2-B9B1A389CAC1}" destId="{4EA2113A-32C6-46D5-A552-32E1A2E1F498}" srcOrd="2" destOrd="0" parTransId="{42D26D40-E7AF-4C02-B9F8-5AE5FEEFA19A}" sibTransId="{BD35AFED-CCB2-4760-8282-8F78298B983B}"/>
    <dgm:cxn modelId="{D73964AB-DBAA-4B4E-9975-F3EAC4663931}" srcId="{8C8264F4-3F85-437D-9F9F-0D8852C40AD6}" destId="{26C6A831-F8F7-40A1-8F58-708EA5191BB9}" srcOrd="1" destOrd="0" parTransId="{DC045361-91BA-425C-AC35-699021AE3666}" sibTransId="{DEE6DC83-C498-4FF1-A6FA-A21E007B69C7}"/>
    <dgm:cxn modelId="{26DC9DC4-8D5B-443B-89EE-D2C02B82DB35}" srcId="{0466D3B1-9436-4A50-B15E-64AF769FAD7A}" destId="{E3758FC2-E903-4924-BBC3-2EC46F5DD7E5}" srcOrd="1" destOrd="0" parTransId="{53319B90-8AD2-4FD9-A977-322AD7F4A855}" sibTransId="{C510C797-C046-403C-BEDF-662935393205}"/>
    <dgm:cxn modelId="{6382C216-C543-4910-BD98-E02826820229}" type="presOf" srcId="{C9C0C4E3-6C1A-40C1-B42E-5A7FB02625A2}" destId="{E457E5CB-ECE4-4E92-A6F4-CDF0FAD89DE7}" srcOrd="0" destOrd="2" presId="urn:microsoft.com/office/officeart/2005/8/layout/hList1"/>
    <dgm:cxn modelId="{5A6EBEEE-5CA1-4DA6-99DE-546E410D15F2}" srcId="{2621CB54-DEDA-46B8-90B2-B9B1A389CAC1}" destId="{0466D3B1-9436-4A50-B15E-64AF769FAD7A}" srcOrd="1" destOrd="0" parTransId="{293ACBB3-2477-4C13-8166-99D3F1BDBDA7}" sibTransId="{6805EE33-DB9E-491E-9732-9F44D5EADE63}"/>
    <dgm:cxn modelId="{E28B39DF-0686-4BFA-BE85-0217E03DEC1F}" type="presOf" srcId="{8C8264F4-3F85-437D-9F9F-0D8852C40AD6}" destId="{53216567-3E6A-47A1-B80F-23EBD1B19429}" srcOrd="0" destOrd="0" presId="urn:microsoft.com/office/officeart/2005/8/layout/hList1"/>
    <dgm:cxn modelId="{C8EE427E-04F1-4AAA-9B08-DF4AF9FC264E}" type="presOf" srcId="{4EA2113A-32C6-46D5-A552-32E1A2E1F498}" destId="{1FA98153-AB74-4C4A-8D05-092443810515}" srcOrd="0" destOrd="0" presId="urn:microsoft.com/office/officeart/2005/8/layout/hList1"/>
    <dgm:cxn modelId="{B5824182-BB7F-481B-9ACB-517C206C1C5D}" type="presOf" srcId="{E3758FC2-E903-4924-BBC3-2EC46F5DD7E5}" destId="{E457E5CB-ECE4-4E92-A6F4-CDF0FAD89DE7}" srcOrd="0" destOrd="1" presId="urn:microsoft.com/office/officeart/2005/8/layout/hList1"/>
    <dgm:cxn modelId="{11DA8D2E-DCF1-41C6-B8A0-D0532275E68D}" type="presOf" srcId="{2621CB54-DEDA-46B8-90B2-B9B1A389CAC1}" destId="{0688CB5F-2F2D-44CE-B67E-94191A3FBE93}" srcOrd="0" destOrd="0" presId="urn:microsoft.com/office/officeart/2005/8/layout/hList1"/>
    <dgm:cxn modelId="{28F76108-4050-4A56-9EB9-08548667D0AE}" type="presOf" srcId="{E52FC8EF-2126-4950-ACFE-919DAC19FDFC}" destId="{10951C1A-03CE-4EE0-B9CF-3143D788AF73}" srcOrd="0" destOrd="2" presId="urn:microsoft.com/office/officeart/2005/8/layout/hList1"/>
    <dgm:cxn modelId="{A10C0477-BA68-4663-A188-1CA0C63A1FDE}" srcId="{0466D3B1-9436-4A50-B15E-64AF769FAD7A}" destId="{4ACD9B90-1963-4BC1-A910-756B23676703}" srcOrd="3" destOrd="0" parTransId="{9C0A3C7A-645B-47B4-B73A-EBA94197A6F6}" sibTransId="{AC9D6F52-6B39-42CC-9305-8AFB2EF21507}"/>
    <dgm:cxn modelId="{6CB73D53-3923-435E-AF17-6357745D0A55}" type="presParOf" srcId="{0688CB5F-2F2D-44CE-B67E-94191A3FBE93}" destId="{408F4BFE-FFDF-49E1-920E-5B19B7DB4B35}" srcOrd="0" destOrd="0" presId="urn:microsoft.com/office/officeart/2005/8/layout/hList1"/>
    <dgm:cxn modelId="{1710348F-61B1-4928-B99E-32449A7303F5}" type="presParOf" srcId="{408F4BFE-FFDF-49E1-920E-5B19B7DB4B35}" destId="{53216567-3E6A-47A1-B80F-23EBD1B19429}" srcOrd="0" destOrd="0" presId="urn:microsoft.com/office/officeart/2005/8/layout/hList1"/>
    <dgm:cxn modelId="{0BEF012B-FD8A-42F3-959E-9F3C713B9825}" type="presParOf" srcId="{408F4BFE-FFDF-49E1-920E-5B19B7DB4B35}" destId="{A48DD996-B401-4551-A507-BD8F8552F8CE}" srcOrd="1" destOrd="0" presId="urn:microsoft.com/office/officeart/2005/8/layout/hList1"/>
    <dgm:cxn modelId="{54695CF5-3B7A-47F0-B069-3CDC5CC098DD}" type="presParOf" srcId="{0688CB5F-2F2D-44CE-B67E-94191A3FBE93}" destId="{DA78651F-8DD0-4600-92DA-E81B61867A61}" srcOrd="1" destOrd="0" presId="urn:microsoft.com/office/officeart/2005/8/layout/hList1"/>
    <dgm:cxn modelId="{92979EA9-EF25-4521-8801-ACE693DDC187}" type="presParOf" srcId="{0688CB5F-2F2D-44CE-B67E-94191A3FBE93}" destId="{DF2CB95D-57D0-4E68-B8BF-017D219468D6}" srcOrd="2" destOrd="0" presId="urn:microsoft.com/office/officeart/2005/8/layout/hList1"/>
    <dgm:cxn modelId="{1006F1BB-2562-4829-8A47-F5DF33BFD506}" type="presParOf" srcId="{DF2CB95D-57D0-4E68-B8BF-017D219468D6}" destId="{2CB50E86-2A96-4E19-BD2F-26FFB1D9B6BA}" srcOrd="0" destOrd="0" presId="urn:microsoft.com/office/officeart/2005/8/layout/hList1"/>
    <dgm:cxn modelId="{6379BF9D-C9C6-455A-B22B-12B1B27B7395}" type="presParOf" srcId="{DF2CB95D-57D0-4E68-B8BF-017D219468D6}" destId="{E457E5CB-ECE4-4E92-A6F4-CDF0FAD89DE7}" srcOrd="1" destOrd="0" presId="urn:microsoft.com/office/officeart/2005/8/layout/hList1"/>
    <dgm:cxn modelId="{EDC11DDC-FB4B-48BE-A01E-E1EA38DD0E3A}" type="presParOf" srcId="{0688CB5F-2F2D-44CE-B67E-94191A3FBE93}" destId="{19264A09-1C83-45C8-98A6-22303EBF6086}" srcOrd="3" destOrd="0" presId="urn:microsoft.com/office/officeart/2005/8/layout/hList1"/>
    <dgm:cxn modelId="{3E2269F1-5389-4483-9FC4-FBCBCC48AD36}" type="presParOf" srcId="{0688CB5F-2F2D-44CE-B67E-94191A3FBE93}" destId="{DCB04F46-EC23-4382-862C-F50F5E76F8F2}" srcOrd="4" destOrd="0" presId="urn:microsoft.com/office/officeart/2005/8/layout/hList1"/>
    <dgm:cxn modelId="{30CA1A94-162F-4B99-A393-9A18DC69C318}" type="presParOf" srcId="{DCB04F46-EC23-4382-862C-F50F5E76F8F2}" destId="{1FA98153-AB74-4C4A-8D05-092443810515}" srcOrd="0" destOrd="0" presId="urn:microsoft.com/office/officeart/2005/8/layout/hList1"/>
    <dgm:cxn modelId="{CD2D9EB1-E485-4E5F-8FA1-33D383D19559}" type="presParOf" srcId="{DCB04F46-EC23-4382-862C-F50F5E76F8F2}" destId="{10951C1A-03CE-4EE0-B9CF-3143D788AF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216567-3E6A-47A1-B80F-23EBD1B19429}">
      <dsp:nvSpPr>
        <dsp:cNvPr id="0" name=""/>
        <dsp:cNvSpPr/>
      </dsp:nvSpPr>
      <dsp:spPr>
        <a:xfrm>
          <a:off x="435719" y="1017036"/>
          <a:ext cx="2469356" cy="470234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ПЛАНОВЫЕ ПРОВЕРКИ</a:t>
          </a:r>
          <a:endParaRPr lang="ru-RU" sz="1200" kern="1200" dirty="0"/>
        </a:p>
      </dsp:txBody>
      <dsp:txXfrm>
        <a:off x="435719" y="1017036"/>
        <a:ext cx="2469356" cy="470234"/>
      </dsp:txXfrm>
    </dsp:sp>
    <dsp:sp modelId="{A48DD996-B401-4551-A507-BD8F8552F8CE}">
      <dsp:nvSpPr>
        <dsp:cNvPr id="0" name=""/>
        <dsp:cNvSpPr/>
      </dsp:nvSpPr>
      <dsp:spPr>
        <a:xfrm>
          <a:off x="3718" y="1665168"/>
          <a:ext cx="3333359" cy="1127795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операторов (организаторов) питания - 9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школ - 35</a:t>
          </a:r>
        </a:p>
      </dsp:txBody>
      <dsp:txXfrm>
        <a:off x="3718" y="1665168"/>
        <a:ext cx="3333359" cy="1127795"/>
      </dsp:txXfrm>
    </dsp:sp>
    <dsp:sp modelId="{2CB50E86-2A96-4E19-BD2F-26FFB1D9B6BA}">
      <dsp:nvSpPr>
        <dsp:cNvPr id="0" name=""/>
        <dsp:cNvSpPr/>
      </dsp:nvSpPr>
      <dsp:spPr>
        <a:xfrm>
          <a:off x="3925203" y="988795"/>
          <a:ext cx="2469356" cy="470234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ВНЕПЛАНОВЫЕ ПРОВЕРКИ</a:t>
          </a:r>
          <a:endParaRPr lang="ru-RU" sz="1200" kern="1200" dirty="0"/>
        </a:p>
      </dsp:txBody>
      <dsp:txXfrm>
        <a:off x="3925203" y="988795"/>
        <a:ext cx="2469356" cy="470234"/>
      </dsp:txXfrm>
    </dsp:sp>
    <dsp:sp modelId="{E457E5CB-ECE4-4E92-A6F4-CDF0FAD89DE7}">
      <dsp:nvSpPr>
        <dsp:cNvPr id="0" name=""/>
        <dsp:cNvSpPr/>
      </dsp:nvSpPr>
      <dsp:spPr>
        <a:xfrm>
          <a:off x="3682787" y="1580447"/>
          <a:ext cx="2954189" cy="1240756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поставщиков пищевой продукции  - 34 ;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операторов (организаторов) питания  - 12;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комбинатов питания - 2 ;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школ - 1050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682787" y="1580447"/>
        <a:ext cx="2954189" cy="1240756"/>
      </dsp:txXfrm>
    </dsp:sp>
    <dsp:sp modelId="{1FA98153-AB74-4C4A-8D05-092443810515}">
      <dsp:nvSpPr>
        <dsp:cNvPr id="0" name=""/>
        <dsp:cNvSpPr/>
      </dsp:nvSpPr>
      <dsp:spPr>
        <a:xfrm>
          <a:off x="7436406" y="1014079"/>
          <a:ext cx="2469356" cy="470234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lt1"/>
              </a:solidFill>
              <a:latin typeface="Arial" pitchFamily="34" charset="0"/>
              <a:cs typeface="Arial" pitchFamily="34" charset="0"/>
            </a:rPr>
            <a:t>ПРОФИЛАКТИЧЕСКИЕ ВИЗИТЫ</a:t>
          </a:r>
          <a:endParaRPr lang="ru-RU" sz="1200" kern="1200" dirty="0"/>
        </a:p>
      </dsp:txBody>
      <dsp:txXfrm>
        <a:off x="7436406" y="1014079"/>
        <a:ext cx="2469356" cy="470234"/>
      </dsp:txXfrm>
    </dsp:sp>
    <dsp:sp modelId="{10951C1A-03CE-4EE0-B9CF-3143D788AF73}">
      <dsp:nvSpPr>
        <dsp:cNvPr id="0" name=""/>
        <dsp:cNvSpPr/>
      </dsp:nvSpPr>
      <dsp:spPr>
        <a:xfrm>
          <a:off x="6982686" y="1656299"/>
          <a:ext cx="3376795" cy="1139620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поставщики пищевой продукции - 6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комбинаты  питания - 11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школы - 634 </a:t>
          </a:r>
          <a:endParaRPr lang="ru-RU" sz="12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982686" y="1656299"/>
        <a:ext cx="3376795" cy="1139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578" cy="340756"/>
          </a:xfrm>
          <a:prstGeom prst="rect">
            <a:avLst/>
          </a:prstGeom>
        </p:spPr>
        <p:txBody>
          <a:bodyPr vert="horz" lIns="90999" tIns="45500" rIns="90999" bIns="45500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097" y="0"/>
            <a:ext cx="4279578" cy="340756"/>
          </a:xfrm>
          <a:prstGeom prst="rect">
            <a:avLst/>
          </a:prstGeom>
        </p:spPr>
        <p:txBody>
          <a:bodyPr vert="horz" lIns="90999" tIns="45500" rIns="90999" bIns="45500" rtlCol="0"/>
          <a:lstStyle>
            <a:lvl1pPr algn="r">
              <a:defRPr sz="1100"/>
            </a:lvl1pPr>
          </a:lstStyle>
          <a:p>
            <a:fld id="{0EE0E523-87A7-4846-8545-D94491625EA6}" type="datetimeFigureOut">
              <a:rPr lang="ru-RU" smtClean="0"/>
              <a:pPr/>
              <a:t>12.08.2024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14700" y="849313"/>
            <a:ext cx="3244850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9" tIns="45500" rIns="90999" bIns="4550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111" y="3271253"/>
            <a:ext cx="7900031" cy="2676911"/>
          </a:xfrm>
          <a:prstGeom prst="rect">
            <a:avLst/>
          </a:prstGeom>
        </p:spPr>
        <p:txBody>
          <a:bodyPr vert="horz" lIns="90999" tIns="45500" rIns="90999" bIns="4550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920"/>
            <a:ext cx="4279578" cy="340756"/>
          </a:xfrm>
          <a:prstGeom prst="rect">
            <a:avLst/>
          </a:prstGeom>
        </p:spPr>
        <p:txBody>
          <a:bodyPr vert="horz" lIns="90999" tIns="45500" rIns="90999" bIns="45500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097" y="6456920"/>
            <a:ext cx="4279578" cy="340756"/>
          </a:xfrm>
          <a:prstGeom prst="rect">
            <a:avLst/>
          </a:prstGeom>
        </p:spPr>
        <p:txBody>
          <a:bodyPr vert="horz" lIns="90999" tIns="45500" rIns="90999" bIns="45500" rtlCol="0" anchor="b"/>
          <a:lstStyle>
            <a:lvl1pPr algn="r">
              <a:defRPr sz="1100"/>
            </a:lvl1pPr>
          </a:lstStyle>
          <a:p>
            <a:fld id="{F8EBDE49-CAE2-4B8C-B98C-6EF4BC3941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4744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A54733"/>
                </a:solidFill>
                <a:latin typeface="HeliosCondC"/>
                <a:cs typeface="HeliosCondC"/>
              </a:defRPr>
            </a:lvl1pPr>
          </a:lstStyle>
          <a:p>
            <a:pPr marL="1016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pPr marL="101600">
                <a:lnSpc>
                  <a:spcPct val="100000"/>
                </a:lnSpc>
                <a:spcBef>
                  <a:spcPts val="45"/>
                </a:spcBef>
              </a:pPr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8E191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9876" y="5993"/>
            <a:ext cx="4332126" cy="753001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A54733"/>
                </a:solidFill>
                <a:latin typeface="HeliosCondC"/>
                <a:cs typeface="HeliosCondC"/>
              </a:defRPr>
            </a:lvl1pPr>
          </a:lstStyle>
          <a:p>
            <a:pPr marL="1016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pPr marL="101600">
                <a:lnSpc>
                  <a:spcPct val="100000"/>
                </a:lnSpc>
                <a:spcBef>
                  <a:spcPts val="45"/>
                </a:spcBef>
              </a:pPr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A54733"/>
                </a:solidFill>
                <a:latin typeface="HeliosCondC"/>
                <a:cs typeface="HeliosCondC"/>
              </a:defRPr>
            </a:lvl1pPr>
          </a:lstStyle>
          <a:p>
            <a:pPr marL="1016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pPr marL="101600">
                <a:lnSpc>
                  <a:spcPct val="100000"/>
                </a:lnSpc>
                <a:spcBef>
                  <a:spcPts val="45"/>
                </a:spcBef>
              </a:pPr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A54733"/>
                </a:solidFill>
                <a:latin typeface="HeliosCondC"/>
                <a:cs typeface="HeliosCondC"/>
              </a:defRPr>
            </a:lvl1pPr>
          </a:lstStyle>
          <a:p>
            <a:pPr marL="1016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pPr marL="101600">
                <a:lnSpc>
                  <a:spcPct val="100000"/>
                </a:lnSpc>
                <a:spcBef>
                  <a:spcPts val="45"/>
                </a:spcBef>
              </a:pPr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A54733"/>
                </a:solidFill>
                <a:latin typeface="HeliosCondC"/>
                <a:cs typeface="HeliosCondC"/>
              </a:defRPr>
            </a:lvl1pPr>
          </a:lstStyle>
          <a:p>
            <a:pPr marL="1016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pPr marL="101600">
                <a:lnSpc>
                  <a:spcPct val="100000"/>
                </a:lnSpc>
                <a:spcBef>
                  <a:spcPts val="45"/>
                </a:spcBef>
              </a:pPr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0" y="7033450"/>
            <a:ext cx="2459482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6584F-729E-48B9-89F1-83089269403A}" type="datetime1">
              <a:rPr lang="ru-RU"/>
              <a:pPr>
                <a:defRPr/>
              </a:pPr>
              <a:t>12.08.2024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35756" y="7033450"/>
            <a:ext cx="342188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23411" y="7164609"/>
            <a:ext cx="280047" cy="16158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EDA18-2760-4975-86D6-3C21D50AEA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668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3100" y="2544071"/>
            <a:ext cx="5989320" cy="76944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666"/>
            <a:ext cx="4722918" cy="1969770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6"/>
            <a:ext cx="4722918" cy="1969770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33450"/>
            <a:ext cx="2459482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12.08.2024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35756" y="7033450"/>
            <a:ext cx="342188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123411" y="7164609"/>
            <a:ext cx="280047" cy="16158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0148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9387"/>
            <a:ext cx="9089390" cy="76944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5615"/>
            <a:ext cx="7485380" cy="7694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33450"/>
            <a:ext cx="2459482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12.08.2024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35756" y="7033450"/>
            <a:ext cx="342188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123411" y="7164609"/>
            <a:ext cx="280047" cy="16158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825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3100" y="2544071"/>
            <a:ext cx="5989320" cy="2311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73100" y="2544071"/>
            <a:ext cx="5989320" cy="2311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chemeClr val="bg1"/>
                </a:solidFill>
                <a:latin typeface="HeliosCondC"/>
                <a:cs typeface="HeliosCond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123411" y="7164609"/>
            <a:ext cx="280047" cy="188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A54733"/>
                </a:solidFill>
                <a:latin typeface="HeliosCondC"/>
                <a:cs typeface="HeliosCondC"/>
              </a:defRPr>
            </a:lvl1pPr>
          </a:lstStyle>
          <a:p>
            <a:pPr marL="1016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pPr marL="101600">
                <a:lnSpc>
                  <a:spcPct val="100000"/>
                </a:lnSpc>
                <a:spcBef>
                  <a:spcPts val="45"/>
                </a:spcBef>
              </a:pPr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860" y="585160"/>
            <a:ext cx="1980209" cy="2095413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1087" y="6169153"/>
            <a:ext cx="10704195" cy="608330"/>
            <a:chOff x="-5505" y="6684890"/>
            <a:chExt cx="10704195" cy="608330"/>
          </a:xfrm>
        </p:grpSpPr>
        <p:sp>
          <p:nvSpPr>
            <p:cNvPr id="7" name="object 7"/>
            <p:cNvSpPr/>
            <p:nvPr/>
          </p:nvSpPr>
          <p:spPr>
            <a:xfrm>
              <a:off x="1112" y="6691507"/>
              <a:ext cx="10691495" cy="594995"/>
            </a:xfrm>
            <a:custGeom>
              <a:avLst/>
              <a:gdLst/>
              <a:ahLst/>
              <a:cxnLst/>
              <a:rect l="l" t="t" r="r" b="b"/>
              <a:pathLst>
                <a:path w="10691495" h="594995">
                  <a:moveTo>
                    <a:pt x="0" y="594487"/>
                  </a:moveTo>
                  <a:lnTo>
                    <a:pt x="779221" y="589991"/>
                  </a:lnTo>
                  <a:lnTo>
                    <a:pt x="1128903" y="283552"/>
                  </a:lnTo>
                  <a:lnTo>
                    <a:pt x="8020926" y="283552"/>
                  </a:lnTo>
                  <a:lnTo>
                    <a:pt x="8224888" y="3733"/>
                  </a:lnTo>
                  <a:lnTo>
                    <a:pt x="10690885" y="0"/>
                  </a:lnTo>
                </a:path>
              </a:pathLst>
            </a:custGeom>
            <a:ln w="13233">
              <a:solidFill>
                <a:srgbClr val="FDC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1" y="6936700"/>
              <a:ext cx="10691495" cy="317500"/>
            </a:xfrm>
            <a:custGeom>
              <a:avLst/>
              <a:gdLst/>
              <a:ahLst/>
              <a:cxnLst/>
              <a:rect l="l" t="t" r="r" b="b"/>
              <a:pathLst>
                <a:path w="10691495" h="317500">
                  <a:moveTo>
                    <a:pt x="0" y="317487"/>
                  </a:moveTo>
                  <a:lnTo>
                    <a:pt x="896061" y="317487"/>
                  </a:lnTo>
                  <a:lnTo>
                    <a:pt x="1247267" y="0"/>
                  </a:lnTo>
                  <a:lnTo>
                    <a:pt x="10690872" y="0"/>
                  </a:lnTo>
                </a:path>
              </a:pathLst>
            </a:custGeom>
            <a:ln w="1323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Text Box 10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2527300" y="2105025"/>
            <a:ext cx="7942435" cy="225291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428" tIns="45714" rIns="91428" bIns="4571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endParaRPr lang="ru-RU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ЗА ОРГАНИЗАЦИЕЙ ПИТАНИЯ ДЕТЕЙ </a:t>
            </a:r>
          </a:p>
          <a:p>
            <a:pPr algn="ctr">
              <a:lnSpc>
                <a:spcPct val="9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РЕСПУБЛИКЕ БАШКОРТОСТАН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9297" y="281354"/>
            <a:ext cx="7272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Федеральной службы по надзору в сфере защиты прав потребителей и благополучия человека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Республике Башкортостан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0500" y="6473318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endParaRPr lang="ru-RU" b="1" dirty="0">
              <a:solidFill>
                <a:schemeClr val="bg1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848225"/>
            <a:ext cx="10693400" cy="2673781"/>
          </a:xfrm>
          <a:prstGeom prst="rect">
            <a:avLst/>
          </a:prstGeom>
        </p:spPr>
        <p:txBody>
          <a:bodyPr wrap="square" lIns="87602" tIns="43801" rIns="87602" bIns="43801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endParaRPr lang="ru-RU" sz="1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планы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проведения плановых контрольных (надзорных) мероприятий до 2030 года не включаются плановые контрольные (надзорные) мероприятия в отношении </a:t>
            </a: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государственных, муниципальных и частных образовательных организаций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реализующих образовательные программы дошкольного и начального общего образования, основного общего, среднего общего и среднего профессионального образования, образовательных организаций высшего образования, </a:t>
            </a: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государственных и муниципальных учреждений, осуществляющих деятельность в области здравоохранения, социального обслуживания детей, общественного питания детей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(в организациях, осуществляющих образовательную деятельность, оказание услуг по воспитанию и обучению, отдыху и оздоровлению, предоставлению мест временного проживания, социальных, медицинских услуг), объекты контроля которых отнесены к категориям чрезвычайно высокого и высокого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риска. </a:t>
            </a:r>
          </a:p>
          <a:p>
            <a:pPr algn="ctr"/>
            <a:endParaRPr lang="ru-RU" sz="1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отношении таких учреждений может проводиться </a:t>
            </a: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профилактический визит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продолжительностью один день, не предусматривающий возможность отказа от его проведения.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Предполагает осмотр, отбор проб (образцов), истребование документов, испытание, инструментальное обследование, экспертиза</a:t>
            </a:r>
            <a:endParaRPr lang="ru-RU" sz="1200" b="1" u="sng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317500" y="0"/>
            <a:ext cx="9982200" cy="73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602" tIns="43801" rIns="87602" bIns="43801">
            <a:spAutoFit/>
          </a:bodyPr>
          <a:lstStyle/>
          <a:p>
            <a:pPr algn="ctr"/>
            <a:r>
              <a:rPr lang="ru-RU" altLang="ru-RU" sz="21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КОНТРОЛЬНО-НАДЗОРНАЯ ДЕЯТЕЛЬНОСТЬ ЗА ОРГАНИЗАЦИЕЙ ПИТАНИЯ ДЕТЕЙ И ПОДРОСТКОВ В СОЦИАЛЬНЫХ УЧРЕЖДЕНИЯХ</a:t>
            </a:r>
            <a:endParaRPr lang="ru-RU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65100" y="962025"/>
          <a:ext cx="103632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3136900" y="885825"/>
            <a:ext cx="43434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2023-2024 учебный год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7100" y="4162425"/>
            <a:ext cx="8915400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Правительства Российской Федерации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 марта 2020 г. №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336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«Об особенностях организации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осуществления государственного контроля (надзора), 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муниципального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контроля»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918966" y="367639"/>
            <a:ext cx="9523810" cy="3869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60" tIns="54429" rIns="108860" bIns="54429"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 rot="10800000" flipV="1">
            <a:off x="295450" y="3857625"/>
            <a:ext cx="7998575" cy="3505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5715" tIns="42858" rIns="85715" bIns="42858" anchor="ctr"/>
          <a:lstStyle/>
          <a:p>
            <a:pPr indent="-425304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 ТС 021/2011 «О безопасности пищевой продукции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indent="-425304" algn="just">
              <a:spcBef>
                <a:spcPts val="0"/>
              </a:spcBef>
              <a:spcAft>
                <a:spcPts val="0"/>
              </a:spcAft>
              <a:defRPr/>
            </a:pPr>
            <a:endParaRPr lang="ru-RU" sz="15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425304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 ТС 022/2011 «Пищевая продукция в части ее маркировки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indent="-425304" algn="just">
              <a:spcBef>
                <a:spcPts val="0"/>
              </a:spcBef>
              <a:spcAft>
                <a:spcPts val="0"/>
              </a:spcAft>
              <a:defRPr/>
            </a:pPr>
            <a:endParaRPr lang="ru-RU" sz="15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425304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Технические регламенты на отдельные виды пищевой 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продукции</a:t>
            </a:r>
          </a:p>
          <a:p>
            <a:pPr indent="-425304" algn="just">
              <a:spcBef>
                <a:spcPts val="0"/>
              </a:spcBef>
              <a:spcAft>
                <a:spcPts val="0"/>
              </a:spcAft>
              <a:defRPr/>
            </a:pPr>
            <a:endParaRPr lang="ru-RU" sz="15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425304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СанПиН 2.3/2.4.3590-20 «Санитарно-эпидемиологические требования к организации общественного питания населения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indent="-425304" algn="just">
              <a:spcBef>
                <a:spcPts val="0"/>
              </a:spcBef>
              <a:spcAft>
                <a:spcPts val="0"/>
              </a:spcAft>
              <a:defRPr/>
            </a:pPr>
            <a:endParaRPr lang="ru-RU" sz="15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425304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Методические рекомендации MP 2.4.0179-20 «Рекомендации по организации питания обучающихся общеобразовательных организаций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indent="-425304" algn="just">
              <a:spcBef>
                <a:spcPts val="0"/>
              </a:spcBef>
              <a:spcAft>
                <a:spcPts val="0"/>
              </a:spcAft>
              <a:defRPr/>
            </a:pPr>
            <a:endParaRPr lang="ru-RU" sz="15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425304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Методические рекомендации MP 2.4.0180-20 «Родительский контроль за организацией горячего питания детей в общеобразовательных организациях»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4139" y="2510884"/>
            <a:ext cx="7998573" cy="12305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5715" tIns="42858" rIns="85715" bIns="42858" anchor="ctr"/>
          <a:lstStyle/>
          <a:p>
            <a:pPr algn="ct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№ 29-ФЗ «О качестве и безопасности пищевых продуктов»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95452" y="1240931"/>
            <a:ext cx="7998572" cy="10317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5715" tIns="42858" rIns="85715" bIns="42858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№52-ФЗ «О санитарно-эпидемиологическом благополучии населения»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http://02.rospotrebnadzor.ru/upload/avupload/202104/20210513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2445" y="3860815"/>
            <a:ext cx="1974207" cy="174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95452" y="208856"/>
            <a:ext cx="10397948" cy="67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397" tIns="45686" rIns="91397" bIns="45686" numCol="1" anchor="t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 САНИТАРНО-ЭПИДЕМИОЛОГИЧЕСКОГО БЛАГОПОЛУЧИЯ ПРИ ОРГАНИЗАЦИИ ПИТАНИЯ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endParaRPr lang="ru-RU" sz="2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C:\Users\Akhmetshina_RA\Documents\ФОТО\2022\хайбрахманова Г.Т\7.jfif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446" y="1240932"/>
            <a:ext cx="1980330" cy="2500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\\fileserv\Папки отделов\Отдел надзора за условиями воспитания и обучения\1 архив республики\ВЫСТУПЛЕНИЯ ОРГ мероприятия\2023\37. 29.03.2023 всерос сов. ГДиП\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64" t="1" r="13232" b="40019"/>
          <a:stretch/>
        </p:blipFill>
        <p:spPr bwMode="auto">
          <a:xfrm>
            <a:off x="8462445" y="5924967"/>
            <a:ext cx="1974207" cy="15254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9154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 txBox="1">
            <a:spLocks/>
          </p:cNvSpPr>
          <p:nvPr/>
        </p:nvSpPr>
        <p:spPr bwMode="auto">
          <a:xfrm>
            <a:off x="2398677" y="71487"/>
            <a:ext cx="5691223" cy="96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 anchor="b"/>
          <a:lstStyle/>
          <a:p>
            <a:pPr algn="ctr">
              <a:lnSpc>
                <a:spcPct val="90000"/>
              </a:lnSpc>
            </a:pPr>
            <a:r>
              <a:rPr lang="ru-RU" sz="2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ОРГАНИЗАЦИЕЙ ПИТАНИЯ ОБУЧАЮЩИХСЯ В ШКОЛАХ   </a:t>
            </a: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="" xmlns:a16="http://schemas.microsoft.com/office/drawing/2014/main" id="{952A14D0-A572-40D8-A7A6-10B33A7F5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82058989"/>
              </p:ext>
            </p:extLst>
          </p:nvPr>
        </p:nvGraphicFramePr>
        <p:xfrm>
          <a:off x="236263" y="1590176"/>
          <a:ext cx="8420940" cy="4732013"/>
        </p:xfrm>
        <a:graphic>
          <a:graphicData uri="http://schemas.openxmlformats.org/drawingml/2006/table">
            <a:tbl>
              <a:tblPr/>
              <a:tblGrid>
                <a:gridCol w="3353469">
                  <a:extLst>
                    <a:ext uri="{9D8B030D-6E8A-4147-A177-3AD203B41FA5}">
                      <a16:colId xmlns="" xmlns:a16="http://schemas.microsoft.com/office/drawing/2014/main" val="777546990"/>
                    </a:ext>
                  </a:extLst>
                </a:gridCol>
                <a:gridCol w="968781">
                  <a:extLst>
                    <a:ext uri="{9D8B030D-6E8A-4147-A177-3AD203B41FA5}">
                      <a16:colId xmlns="" xmlns:a16="http://schemas.microsoft.com/office/drawing/2014/main" val="2200325232"/>
                    </a:ext>
                  </a:extLst>
                </a:gridCol>
                <a:gridCol w="968781"/>
                <a:gridCol w="968781"/>
                <a:gridCol w="968781"/>
                <a:gridCol w="1192347">
                  <a:extLst>
                    <a:ext uri="{9D8B030D-6E8A-4147-A177-3AD203B41FA5}">
                      <a16:colId xmlns="" xmlns:a16="http://schemas.microsoft.com/office/drawing/2014/main" val="3068374047"/>
                    </a:ext>
                  </a:extLst>
                </a:gridCol>
              </a:tblGrid>
              <a:tr h="89100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Выявленные нарушения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029" marR="74029" marT="21985" marB="2198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2020-2021 учебный год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029" marR="74029" marT="21985" marB="2198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2021-2022 учебный год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029" marR="74029" marT="21985" marB="2198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2022-2023 учебный год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029" marR="74029" marT="21985" marB="2198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2023-2024 учебный год</a:t>
                      </a:r>
                    </a:p>
                  </a:txBody>
                  <a:tcPr marL="74029" marR="74029" marT="21985" marB="2198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по отношению 2022-2023 учебному году</a:t>
                      </a:r>
                      <a:endParaRPr kumimoji="0" lang="ru-RU" alt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4029" marR="74029" marT="29312" marB="2931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8348606"/>
                  </a:ext>
                </a:extLst>
              </a:tr>
              <a:tr h="6390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Несоблюдение санитарных правил по содержанию  пищеблоков</a:t>
                      </a:r>
                      <a:endParaRPr lang="ru-RU" alt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200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27,6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34,1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23,5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28,6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29062" marR="631500" marT="11504" marB="1150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57284541"/>
                  </a:ext>
                </a:extLst>
              </a:tr>
              <a:tr h="3375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Нарушение технологии приготовления блюд </a:t>
                      </a:r>
                      <a:endParaRPr lang="ru-RU" alt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200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18,7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29062" marR="631500" marT="11504" marB="1150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47736019"/>
                  </a:ext>
                </a:extLst>
              </a:tr>
              <a:tr h="73122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Несоответствие исследованных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рационов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калорийности и пищевой ценности</a:t>
                      </a:r>
                      <a:endParaRPr lang="ru-RU" alt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200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9062" marR="631500" marT="11504" marB="1150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75979106"/>
                  </a:ext>
                </a:extLst>
              </a:tr>
              <a:tr h="58438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Несоответствие исследованных готовых блюд по микробиологическим показателям</a:t>
                      </a:r>
                      <a:endParaRPr lang="ru-RU" alt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200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0,4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1,6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1,3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29062" marR="631500" marT="11504" marB="1150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38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Занижение объемов порций и(или) суммарной массы блюд за прием пищи</a:t>
                      </a:r>
                      <a:endParaRPr lang="ru-RU" alt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200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6,3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2,4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1,7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0,2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29062" marR="631500" marT="11504" marB="1150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38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Занижение температуры горячих блюд</a:t>
                      </a:r>
                      <a:r>
                        <a:rPr lang="ru-RU" alt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</a:t>
                      </a:r>
                      <a:r>
                        <a:rPr lang="ru-RU" alt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линии раздачи</a:t>
                      </a:r>
                    </a:p>
                  </a:txBody>
                  <a:tcPr marL="84200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0,2</a:t>
                      </a: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0,2</a:t>
                      </a:r>
                    </a:p>
                  </a:txBody>
                  <a:tcPr marL="29062" marR="29062" marT="8628" marB="862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29062" marR="631500" marT="11504" marB="1150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Равнобедренный треугольник 5"/>
          <p:cNvSpPr/>
          <p:nvPr/>
        </p:nvSpPr>
        <p:spPr>
          <a:xfrm rot="10800000">
            <a:off x="7861300" y="5838824"/>
            <a:ext cx="314132" cy="375721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1" tIns="54435" rIns="108871" bIns="54435"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https://kirov-portal.ru/upload/original/news/8ba/8bad6f83c5167d1ffbcdca51e5fd22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72902" y="2431477"/>
            <a:ext cx="2020498" cy="150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AutoShape 2" descr="Школьное питание - Все документы"/>
          <p:cNvSpPr>
            <a:spLocks noChangeAspect="1" noChangeArrowheads="1"/>
          </p:cNvSpPr>
          <p:nvPr/>
        </p:nvSpPr>
        <p:spPr bwMode="auto">
          <a:xfrm>
            <a:off x="181936" y="-789547"/>
            <a:ext cx="3586745" cy="1649122"/>
          </a:xfrm>
          <a:prstGeom prst="rect">
            <a:avLst/>
          </a:prstGeom>
          <a:noFill/>
        </p:spPr>
        <p:txBody>
          <a:bodyPr vert="horz" wrap="square" lIns="108871" tIns="54435" rIns="108871" bIns="5443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Школьное питание - Все документы"/>
          <p:cNvSpPr>
            <a:spLocks noChangeAspect="1" noChangeArrowheads="1"/>
          </p:cNvSpPr>
          <p:nvPr/>
        </p:nvSpPr>
        <p:spPr bwMode="auto">
          <a:xfrm>
            <a:off x="181936" y="-789547"/>
            <a:ext cx="3586745" cy="1649122"/>
          </a:xfrm>
          <a:prstGeom prst="rect">
            <a:avLst/>
          </a:prstGeom>
          <a:noFill/>
        </p:spPr>
        <p:txBody>
          <a:bodyPr vert="horz" wrap="square" lIns="108871" tIns="54435" rIns="108871" bIns="5443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 descr="C:\Users\deti_3\Desktop\ind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930" y="65487"/>
            <a:ext cx="2188747" cy="1353738"/>
          </a:xfrm>
          <a:prstGeom prst="rect">
            <a:avLst/>
          </a:prstGeom>
          <a:noFill/>
        </p:spPr>
      </p:pic>
      <p:pic>
        <p:nvPicPr>
          <p:cNvPr id="17" name="Рисунок 16" descr="https://avatars.mds.yandex.net/get-zen_doc/3472576/pub_5ef6302c72d70b3bfb1fe75b_5ef633f02c4fe9645d1ce370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8327" y="4337290"/>
            <a:ext cx="2055075" cy="145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dmdou64.edumsko.ru/uploads/2000/1617/section/91415/dsc_0816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99183" y="5925464"/>
            <a:ext cx="1894217" cy="142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Равнобедренный треугольник 18"/>
          <p:cNvSpPr/>
          <p:nvPr/>
        </p:nvSpPr>
        <p:spPr>
          <a:xfrm>
            <a:off x="7785100" y="2714625"/>
            <a:ext cx="304800" cy="393762"/>
          </a:xfrm>
          <a:prstGeom prst="triangle">
            <a:avLst>
              <a:gd name="adj" fmla="val 46220"/>
            </a:avLst>
          </a:prstGeom>
          <a:solidFill>
            <a:srgbClr val="FF05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1" tIns="54435" rIns="108871" bIns="54435"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7785100" y="3248025"/>
            <a:ext cx="304800" cy="393762"/>
          </a:xfrm>
          <a:prstGeom prst="triangle">
            <a:avLst>
              <a:gd name="adj" fmla="val 46220"/>
            </a:avLst>
          </a:prstGeom>
          <a:solidFill>
            <a:srgbClr val="FF05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1" tIns="54435" rIns="108871" bIns="54435"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79500" y="6448425"/>
            <a:ext cx="6400800" cy="1114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Снято с реализации </a:t>
            </a:r>
            <a:r>
              <a:rPr lang="ru-RU" sz="1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480,46 кг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пищевых продуктов в связи с  истекшим сроком годности, нарушений маркировки. Выданы 12 предписаний о прекращении реализации пищевой продукции, не соответствующие требованиям.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547100" y="200025"/>
            <a:ext cx="21463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Выдано </a:t>
            </a:r>
            <a:r>
              <a:rPr lang="ru-RU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1106 предписаний об устранении выявленных </a:t>
            </a:r>
            <a:r>
              <a:rPr lang="ru-RU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нарушений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0800000">
            <a:off x="7785100" y="5153024"/>
            <a:ext cx="390332" cy="451921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1" tIns="54435" rIns="108871" bIns="54435"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0800000">
            <a:off x="7785100" y="4543425"/>
            <a:ext cx="390332" cy="451921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1" tIns="54435" rIns="108871" bIns="54435"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 rot="10800000">
            <a:off x="7785100" y="3857625"/>
            <a:ext cx="390332" cy="451921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1" tIns="54435" rIns="108871" bIns="54435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497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22"/>
          <p:cNvSpPr txBox="1">
            <a:spLocks noChangeArrowheads="1"/>
          </p:cNvSpPr>
          <p:nvPr/>
        </p:nvSpPr>
        <p:spPr bwMode="auto">
          <a:xfrm>
            <a:off x="2558658" y="2064778"/>
            <a:ext cx="7924693" cy="10563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Отсутствие документов, подтверждающих происхождение, качество и безопасность продукции и сырья, в том числе не представляется возможным сопоставить информацию с этикетки пищевого продукта (сырья) и представленных на него документов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2"/>
          <p:cNvSpPr txBox="1">
            <a:spLocks noChangeArrowheads="1"/>
          </p:cNvSpPr>
          <p:nvPr/>
        </p:nvSpPr>
        <p:spPr bwMode="auto">
          <a:xfrm>
            <a:off x="964316" y="3327525"/>
            <a:ext cx="7278449" cy="608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 разработаны, не внедрены и не  поддерживаются  процедуры, основанные на принципах ХАССП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1747226" y="6326708"/>
            <a:ext cx="6868502" cy="826692"/>
          </a:xfrm>
          <a:prstGeom prst="rect">
            <a:avLst/>
          </a:prstGeom>
          <a:ln>
            <a:solidFill>
              <a:schemeClr val="accent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Отсутствие у персонала медицинских книжек либо несвоевременное прохождение сотрудниками</a:t>
            </a:r>
          </a:p>
        </p:txBody>
      </p:sp>
      <p:sp>
        <p:nvSpPr>
          <p:cNvPr id="39" name="Text Box 22"/>
          <p:cNvSpPr txBox="1">
            <a:spLocks noChangeArrowheads="1"/>
          </p:cNvSpPr>
          <p:nvPr/>
        </p:nvSpPr>
        <p:spPr bwMode="auto">
          <a:xfrm>
            <a:off x="1995465" y="5225860"/>
            <a:ext cx="6960258" cy="896447"/>
          </a:xfrm>
          <a:prstGeom prst="rect">
            <a:avLst/>
          </a:prstGeom>
          <a:ln>
            <a:solidFill>
              <a:schemeClr val="accent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Отсутствие утвержденной технической документации на изготавливаемую кулинарную продукцию (сборников рецептур, ТУ, СТО, технологических карт)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1728129" y="1124205"/>
            <a:ext cx="6416040" cy="5998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Нарушения условий хранения, нарушения товарного соседства 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1852250" y="4289832"/>
            <a:ext cx="7189402" cy="7640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Пресечение «потоков» движения сырья, полуфабрикатов и готовых пищевой продукции, чистой и использованной посуды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5" descr="Картинки по запросу хасс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7385" y="3152324"/>
            <a:ext cx="2224609" cy="107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0" descr="images (2).jpg"/>
          <p:cNvPicPr>
            <a:picLocks noChangeAspect="1"/>
          </p:cNvPicPr>
          <p:nvPr/>
        </p:nvPicPr>
        <p:blipFill>
          <a:blip r:embed="rId3" cstate="print"/>
          <a:srcRect t="8490" b="6604"/>
          <a:stretch>
            <a:fillRect/>
          </a:stretch>
        </p:blipFill>
        <p:spPr bwMode="auto">
          <a:xfrm>
            <a:off x="8983103" y="5131122"/>
            <a:ext cx="1500248" cy="151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pit_6\Desktop\sa-2-1200x16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820" y="1679013"/>
            <a:ext cx="991237" cy="1598224"/>
          </a:xfrm>
          <a:prstGeom prst="rect">
            <a:avLst/>
          </a:prstGeom>
          <a:noFill/>
        </p:spPr>
      </p:pic>
      <p:pic>
        <p:nvPicPr>
          <p:cNvPr id="2051" name="Picture 3" descr="C:\Users\pit_6\Desktop\5rioEZFnxG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376" y="1592383"/>
            <a:ext cx="1050244" cy="1696857"/>
          </a:xfrm>
          <a:prstGeom prst="rect">
            <a:avLst/>
          </a:prstGeom>
          <a:noFill/>
        </p:spPr>
      </p:pic>
      <p:pic>
        <p:nvPicPr>
          <p:cNvPr id="16" name="Picture 2" descr="C:\Users\pit_6\Desktop\06b0280ba438450f7a98de87fe11dfa1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8692" y="5618118"/>
            <a:ext cx="1443506" cy="1553450"/>
          </a:xfrm>
          <a:prstGeom prst="rect">
            <a:avLst/>
          </a:prstGeom>
          <a:noFill/>
        </p:spPr>
      </p:pic>
      <p:pic>
        <p:nvPicPr>
          <p:cNvPr id="1026" name="Picture 2" descr="C:\Users\pit_6\Desktop\slide-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94583" y="804303"/>
            <a:ext cx="1696812" cy="1200452"/>
          </a:xfrm>
          <a:prstGeom prst="rect">
            <a:avLst/>
          </a:prstGeom>
          <a:noFill/>
        </p:spPr>
      </p:pic>
      <p:pic>
        <p:nvPicPr>
          <p:cNvPr id="2" name="Picture 2" descr="C:\Users\pit_6\Desktop\Ventilyatsiya-obshchepit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3264" y="4141562"/>
            <a:ext cx="1460796" cy="135298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850900" y="276225"/>
            <a:ext cx="9601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ОСНОВНЫЕ РИСКИ НА ПРЕДПРИЯТИЯХ ОБЩЕСТВЕННОГО ПИТАНИЯ</a:t>
            </a:r>
            <a:endParaRPr lang="ru-RU" sz="21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/>
        </p:nvSpPr>
        <p:spPr>
          <a:xfrm>
            <a:off x="311326" y="129465"/>
            <a:ext cx="4866955" cy="833875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878" tIns="54439" rIns="108878" bIns="54439" rtlCol="0" anchor="ctr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9900" y="1266825"/>
            <a:ext cx="9929183" cy="5496031"/>
          </a:xfrm>
          <a:prstGeom prst="rect">
            <a:avLst/>
          </a:prstGeom>
        </p:spPr>
        <p:txBody>
          <a:bodyPr wrap="square" lIns="108878" tIns="54439" rIns="108878" bIns="54439">
            <a:spAutoFit/>
          </a:bodyPr>
          <a:lstStyle/>
          <a:p>
            <a:pPr marL="315670" algn="just">
              <a:lnSpc>
                <a:spcPct val="90000"/>
              </a:lnSpc>
              <a:spcBef>
                <a:spcPts val="1191"/>
              </a:spcBef>
              <a:spcAft>
                <a:spcPts val="357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разработка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региональной дорожной карты улучшения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организации питания школьников </a:t>
            </a:r>
          </a:p>
          <a:p>
            <a:pPr marL="315670" algn="just">
              <a:lnSpc>
                <a:spcPct val="90000"/>
              </a:lnSpc>
              <a:spcBef>
                <a:spcPts val="1191"/>
              </a:spcBef>
              <a:spcAft>
                <a:spcPts val="357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создание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единого распределительного центра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(продовольственной базы)</a:t>
            </a:r>
          </a:p>
          <a:p>
            <a:pPr marL="315670" algn="just">
              <a:lnSpc>
                <a:spcPct val="90000"/>
              </a:lnSpc>
              <a:spcBef>
                <a:spcPts val="1191"/>
              </a:spcBef>
              <a:spcAft>
                <a:spcPts val="357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систематизация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работы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родителями и обучающимися по привитию навыков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здорового образа жизни и здорового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питания </a:t>
            </a:r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15670" algn="just">
              <a:lnSpc>
                <a:spcPct val="90000"/>
              </a:lnSpc>
              <a:spcBef>
                <a:spcPts val="1191"/>
              </a:spcBef>
              <a:spcAft>
                <a:spcPts val="357"/>
              </a:spcAft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коррекция организации питания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учетом ключевых причин, по которым обучающимся не нравится питаться в школьной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столовой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15670" algn="just">
              <a:lnSpc>
                <a:spcPct val="90000"/>
              </a:lnSpc>
              <a:spcBef>
                <a:spcPts val="1191"/>
              </a:spcBef>
              <a:spcAft>
                <a:spcPts val="357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питания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учетом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типа пищеблока</a:t>
            </a:r>
          </a:p>
          <a:p>
            <a:pPr marL="315670" algn="just">
              <a:lnSpc>
                <a:spcPct val="90000"/>
              </a:lnSpc>
              <a:spcBef>
                <a:spcPts val="1191"/>
              </a:spcBef>
              <a:spcAft>
                <a:spcPts val="357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специализированной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пищевой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продукции для детского питания</a:t>
            </a:r>
          </a:p>
          <a:p>
            <a:pPr marL="315670" algn="just">
              <a:lnSpc>
                <a:spcPct val="90000"/>
              </a:lnSpc>
              <a:spcBef>
                <a:spcPts val="1191"/>
              </a:spcBef>
              <a:spcAft>
                <a:spcPts val="357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доступ детей  к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функциональным продуктам,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обогащенным витаминами 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микронутриентами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16116" t="37466" r="14619" b="12672"/>
          <a:stretch/>
        </p:blipFill>
        <p:spPr bwMode="auto">
          <a:xfrm>
            <a:off x="7404100" y="0"/>
            <a:ext cx="2968827" cy="13539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 descr="\\fileserv\Папки отделов\Отдел надзора за условиями воспитания и обучения\1 архив республики\ВЫСТУПЛЕНИЯ ОРГ мероприятия\2023\37. 29.03.2023 всерос сов. ГДиП\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64" t="1" r="13232" b="40019"/>
          <a:stretch/>
        </p:blipFill>
        <p:spPr bwMode="auto">
          <a:xfrm>
            <a:off x="7861300" y="6448425"/>
            <a:ext cx="2209800" cy="11144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181225"/>
            <a:ext cx="3206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419225"/>
            <a:ext cx="3206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943225"/>
            <a:ext cx="3206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209755" y="962964"/>
            <a:ext cx="10391772" cy="376"/>
          </a:xfrm>
          <a:prstGeom prst="line">
            <a:avLst/>
          </a:prstGeom>
          <a:ln w="22225">
            <a:solidFill>
              <a:srgbClr val="FFCA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3781425"/>
            <a:ext cx="3206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4619625"/>
            <a:ext cx="3206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5153025"/>
            <a:ext cx="3206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5991225"/>
            <a:ext cx="3206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033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mukhametzyanova_on\Desktop\Для презентаций\vk-process-min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452" y="1819606"/>
            <a:ext cx="753181" cy="5630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mukhametzyanova_on\Desktop\Для презентаций\V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188" y="2912082"/>
            <a:ext cx="2693712" cy="33869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mukhametzyanova_on\Desktop\Для презентаций\Сай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2888942"/>
            <a:ext cx="2722249" cy="34228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mukhametzyanova_on\Desktop\Для презентаций\Телегра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581" y="2939915"/>
            <a:ext cx="2683706" cy="33743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mukhametzyanova_on\Desktop\Для презентаций\telegra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06" y="1936492"/>
            <a:ext cx="436665" cy="4446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D:\Мои документы\Мои рисунки\РосСимволика\rospotrebnadzor_emb_n9349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049" y="1819606"/>
            <a:ext cx="562750" cy="561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2025" y="1272384"/>
            <a:ext cx="9219310" cy="400081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11" tIns="45706" rIns="91411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Роспотребнадзора по Республике Башкортостан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41244" y="2531075"/>
            <a:ext cx="2480871" cy="323137"/>
          </a:xfrm>
          <a:prstGeom prst="rect">
            <a:avLst/>
          </a:prstGeom>
          <a:noFill/>
        </p:spPr>
        <p:txBody>
          <a:bodyPr wrap="square" lIns="91411" tIns="45706" rIns="91411" bIns="45706">
            <a:spAutoFit/>
          </a:bodyPr>
          <a:lstStyle/>
          <a:p>
            <a:pPr algn="ctr"/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vk.com/02rospotreb</a:t>
            </a:r>
            <a:endParaRPr lang="ru-RU" sz="1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23988" y="2531075"/>
            <a:ext cx="2480871" cy="323137"/>
          </a:xfrm>
          <a:prstGeom prst="rect">
            <a:avLst/>
          </a:prstGeom>
          <a:noFill/>
        </p:spPr>
        <p:txBody>
          <a:bodyPr wrap="square" lIns="91411" tIns="45706" rIns="91411" bIns="45706">
            <a:spAutoFit/>
          </a:bodyPr>
          <a:lstStyle/>
          <a:p>
            <a:pPr algn="ctr"/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02.rospotrebnadzor.ru</a:t>
            </a:r>
            <a:endParaRPr lang="ru-RU" sz="1500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23895" y="2531075"/>
            <a:ext cx="2867440" cy="323137"/>
          </a:xfrm>
          <a:prstGeom prst="rect">
            <a:avLst/>
          </a:prstGeom>
          <a:noFill/>
        </p:spPr>
        <p:txBody>
          <a:bodyPr wrap="square" lIns="91411" tIns="45706" rIns="91411" bIns="45706">
            <a:spAutoFit/>
          </a:bodyPr>
          <a:lstStyle/>
          <a:p>
            <a:pPr algn="ctr"/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t.me/02.rospotrebnadzor</a:t>
            </a:r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_02</a:t>
            </a:r>
          </a:p>
        </p:txBody>
      </p:sp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209755" y="126368"/>
            <a:ext cx="10166145" cy="76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8" tIns="60945" rIns="121888" bIns="60945" anchor="ctr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800">
                <a:solidFill>
                  <a:schemeClr val="tx1"/>
                </a:solidFill>
                <a:latin typeface="Calibri" pitchFamily="34" charset="0"/>
              </a:defRPr>
            </a:lvl1pPr>
            <a:lvl2pPr marL="884238" indent="-339725" eaLnBrk="0" hangingPunct="0">
              <a:spcBef>
                <a:spcPct val="20000"/>
              </a:spcBef>
              <a:buFont typeface="Arial" pitchFamily="34" charset="0"/>
              <a:buChar char="–"/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marL="1360488" indent="-271463" eaLnBrk="0" hangingPunct="0">
              <a:spcBef>
                <a:spcPct val="20000"/>
              </a:spcBef>
              <a:buFont typeface="Arial" pitchFamily="34" charset="0"/>
              <a:buChar char="•"/>
              <a:defRPr sz="2900">
                <a:solidFill>
                  <a:schemeClr val="tx1"/>
                </a:solidFill>
                <a:latin typeface="Calibri" pitchFamily="34" charset="0"/>
              </a:defRPr>
            </a:lvl3pPr>
            <a:lvl4pPr marL="1905000" indent="-271463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marL="2449513" indent="-271463" eaLnBrk="0" hangingPunct="0">
              <a:spcBef>
                <a:spcPct val="20000"/>
              </a:spcBef>
              <a:buFont typeface="Arial" pitchFamily="34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2906713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3363913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3821113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4278313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0BD0D9"/>
              </a:buClr>
              <a:buSzPct val="95000"/>
              <a:buFontTx/>
              <a:buNone/>
            </a:pPr>
            <a:r>
              <a:rPr lang="ru-RU" altLang="ru-RU" sz="2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РОСПОТРЕБНАДЗОР В РЕСПУБЛИКЕ БАШКОРТОСТАН </a:t>
            </a:r>
            <a:br>
              <a:rPr lang="ru-RU" altLang="ru-RU" sz="2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СЕТИ ИНТЕРНЕТ И СОЦИАЛЬНЫХ СЕТЯХ </a:t>
            </a:r>
            <a:endParaRPr lang="ru-RU" altLang="ru-RU" sz="21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09755" y="962964"/>
            <a:ext cx="10391772" cy="0"/>
          </a:xfrm>
          <a:prstGeom prst="line">
            <a:avLst/>
          </a:prstGeom>
          <a:ln w="22225">
            <a:solidFill>
              <a:srgbClr val="FFCA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4883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75B9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5023</TotalTime>
  <Words>689</Words>
  <Application>Microsoft Office PowerPoint</Application>
  <PresentationFormat>Произвольный</PresentationFormat>
  <Paragraphs>105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Агеева Дарья А.</dc:creator>
  <cp:lastModifiedBy>pit_7</cp:lastModifiedBy>
  <cp:revision>270</cp:revision>
  <cp:lastPrinted>2024-01-23T11:11:09Z</cp:lastPrinted>
  <dcterms:created xsi:type="dcterms:W3CDTF">2023-01-11T07:15:58Z</dcterms:created>
  <dcterms:modified xsi:type="dcterms:W3CDTF">2024-08-12T06:18:10Z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2022-12-12T00:00:00Z</vt:filetime>
  </property>
  <property fmtid="{D5CDD505-2E9C-101B-9397-08002B2CF9AE}" pid="3" name="Creator">
    <vt:lpwstr>Adobe InDesign 18.0 (Windows)</vt:lpwstr>
  </property>
  <property fmtid="{D5CDD505-2E9C-101B-9397-08002B2CF9AE}" pid="4" name="LastSaved">
    <vt:filetime>2023-01-11T00:00:00Z</vt:filetime>
  </property>
  <property fmtid="{D5CDD505-2E9C-101B-9397-08002B2CF9AE}" pid="5" name="Producer">
    <vt:lpwstr>Adobe PDF Library 17.0</vt:lpwstr>
  </property>
</Properties>
</file>